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1"/>
  </p:sldMasterIdLst>
  <p:notesMasterIdLst>
    <p:notesMasterId r:id="rId11"/>
  </p:notesMasterIdLst>
  <p:sldIdLst>
    <p:sldId id="256" r:id="rId2"/>
    <p:sldId id="257" r:id="rId3"/>
    <p:sldId id="258" r:id="rId4"/>
    <p:sldId id="259" r:id="rId5"/>
    <p:sldId id="260" r:id="rId6"/>
    <p:sldId id="263" r:id="rId7"/>
    <p:sldId id="264" r:id="rId8"/>
    <p:sldId id="261" r:id="rId9"/>
    <p:sldId id="262" r:id="rId10"/>
  </p:sldIdLst>
  <p:sldSz cx="12192000" cy="68580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  <p:ext uri="GoogleSlidesCustomDataVersion2">
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r:id="rId12" roundtripDataSignature="AMtx7miOjUEDprTQvQpSf3TMTTiCtVTq9Q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310"/>
    <p:restoredTop sz="94687"/>
  </p:normalViewPr>
  <p:slideViewPr>
    <p:cSldViewPr snapToGrid="0">
      <p:cViewPr varScale="1">
        <p:scale>
          <a:sx n="104" d="100"/>
          <a:sy n="104" d="100"/>
        </p:scale>
        <p:origin x="560" y="2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customschemas.google.com/relationships/presentationmetadata" Target="metadata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ru-RU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90" name="Google Shape;90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98" name="Google Shape;98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g3352f216e9d_0_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04" name="Google Shape;104;g3352f216e9d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10" name="Google Shape;110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15" name="Google Shape;115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22" name="Google Shape;122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p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/>
          </a:p>
        </p:txBody>
      </p:sp>
      <p:sp>
        <p:nvSpPr>
          <p:cNvPr id="127" name="Google Shape;127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и объект" type="obj">
  <p:cSld name="OBJECT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8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" name="Google Shape;17;p8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8" name="Google Shape;18;p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Объект с подписью" type="objTx">
  <p:cSld name="OBJECT_WITH_CAPTION_TEXT"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17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1" name="Google Shape;71;p17"/>
          <p:cNvSpPr txBox="1">
            <a:spLocks noGrp="1"/>
          </p:cNvSpPr>
          <p:nvPr>
            <p:ph type="body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marL="2286000" lvl="4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72" name="Google Shape;72;p17"/>
          <p:cNvSpPr txBox="1">
            <a:spLocks noGrp="1"/>
          </p:cNvSpPr>
          <p:nvPr>
            <p:ph type="body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73" name="Google Shape;73;p1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4" name="Google Shape;74;p1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5" name="Google Shape;75;p1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и вертикальный текст" type="vertTx">
  <p:cSld name="VERTICAL_TEXT">
    <p:spTree>
      <p:nvGrpSpPr>
        <p:cNvPr id="1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p18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8" name="Google Shape;78;p18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9" name="Google Shape;79;p1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0" name="Google Shape;80;p1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1" name="Google Shape;81;p1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Вертикальный заголовок и текст" type="vertTitleAndTx">
  <p:cSld name="VERTICAL_TITLE_AND_VERTICAL_TEXT"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p19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4" name="Google Shape;84;p19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5" name="Google Shape;85;p1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6" name="Google Shape;86;p1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7" name="Google Shape;87;p1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Пустой слайд" type="blank">
  <p:cSld name="BLANK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1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" name="Google Shape;23;p1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4" name="Google Shape;24;p1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Рисунок с подписью" type="picTx">
  <p:cSld name="PICTURE_WITH_CAPTION_TEXT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10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10"/>
          <p:cNvSpPr>
            <a:spLocks noGrp="1"/>
          </p:cNvSpPr>
          <p:nvPr>
            <p:ph type="pic" idx="2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28" name="Google Shape;28;p10"/>
          <p:cNvSpPr txBox="1">
            <a:spLocks noGrp="1"/>
          </p:cNvSpPr>
          <p:nvPr>
            <p:ph type="body" idx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29" name="Google Shape;29;p1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0" name="Google Shape;30;p1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1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Сравнение" type="tx">
  <p:cSld name="TITLE_AND_BODY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11"/>
          <p:cNvSpPr txBox="1">
            <a:spLocks noGrp="1"/>
          </p:cNvSpPr>
          <p:nvPr>
            <p:ph type="title"/>
          </p:nvPr>
        </p:nvSpPr>
        <p:spPr>
          <a:xfrm>
            <a:off x="839787" y="365125"/>
            <a:ext cx="10515601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4" name="Google Shape;34;p11"/>
          <p:cNvSpPr txBox="1">
            <a:spLocks noGrp="1"/>
          </p:cNvSpPr>
          <p:nvPr>
            <p:ph type="body" idx="1"/>
          </p:nvPr>
        </p:nvSpPr>
        <p:spPr>
          <a:xfrm>
            <a:off x="839787" y="1681163"/>
            <a:ext cx="5157790" cy="8239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  <a:defRPr sz="2400" b="1"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5" name="Google Shape;35;p1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Два объекта" type="twoObj">
  <p:cSld name="TWO_OBJECTS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9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9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9" name="Google Shape;39;p9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0" name="Google Shape;40;p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1" name="Google Shape;41;p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2" name="Google Shape;42;p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Титульный слайд" type="title">
  <p:cSld name="TITLE">
    <p:spTree>
      <p:nvGrpSpPr>
        <p:cNvPr id="1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p12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5" name="Google Shape;45;p12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46" name="Google Shape;46;p1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1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1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раздела" type="secHead">
  <p:cSld name="SECTION_HEADER"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13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1" name="Google Shape;51;p13"/>
          <p:cNvSpPr txBox="1"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52" name="Google Shape;52;p1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1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4" name="Google Shape;54;p1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Сравнение" type="twoTxTwoObj">
  <p:cSld name="TWO_OBJECTS_WITH_TEXT"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p14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7" name="Google Shape;57;p14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58" name="Google Shape;58;p14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9" name="Google Shape;59;p14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60" name="Google Shape;60;p14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1" name="Google Shape;61;p1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2" name="Google Shape;62;p1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1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Только заголовок" type="titleOnly">
  <p:cSld name="TITLE_ONLY">
    <p:spTree>
      <p:nvGrpSpPr>
        <p:cNvPr id="1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p15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6" name="Google Shape;66;p1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1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8" name="Google Shape;68;p1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4">
            <a:alphaModFix/>
          </a:blip>
          <a:stretch>
            <a:fillRect/>
          </a:stretch>
        </a:blip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7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" name="Google Shape;11;p7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Google Shape;12;p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" name="Google Shape;13;p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Google Shape;14;p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microsoft.com/office/2007/relationships/hdphoto" Target="../media/hdphoto2.wdp"/><Relationship Id="rId7" Type="http://schemas.microsoft.com/office/2007/relationships/hdphoto" Target="../media/hdphoto4.wdp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microsoft.com/office/2007/relationships/hdphoto" Target="../media/hdphoto3.wdp"/><Relationship Id="rId4" Type="http://schemas.openxmlformats.org/officeDocument/2006/relationships/image" Target="../media/image9.png"/><Relationship Id="rId9" Type="http://schemas.microsoft.com/office/2007/relationships/hdphoto" Target="../media/hdphoto5.wdp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" name="Google Shape;92;p1" descr="Аудитория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rcRect/>
          <a:stretch/>
        </p:blipFill>
        <p:spPr>
          <a:xfrm flipH="1">
            <a:off x="488325" y="1760425"/>
            <a:ext cx="3348600" cy="3784200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49803"/>
              </a:srgbClr>
            </a:outerShdw>
          </a:effectLst>
        </p:spPr>
      </p:pic>
      <p:sp>
        <p:nvSpPr>
          <p:cNvPr id="93" name="Google Shape;93;p1"/>
          <p:cNvSpPr/>
          <p:nvPr/>
        </p:nvSpPr>
        <p:spPr>
          <a:xfrm>
            <a:off x="3983229" y="2032908"/>
            <a:ext cx="7938900" cy="19081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endParaRPr sz="2200" b="0" i="0" u="none" strike="noStrike" cap="none" dirty="0">
              <a:solidFill>
                <a:srgbClr val="1F3864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algn="ctr">
              <a:buSzPts val="3200"/>
            </a:pPr>
            <a:r>
              <a:rPr lang="ru-RU" sz="3200" dirty="0">
                <a:solidFill>
                  <a:srgbClr val="1F3864"/>
                </a:solidFill>
                <a:latin typeface="Calibri"/>
                <a:cs typeface="Calibri"/>
              </a:rPr>
              <a:t>Применение приёма А. </a:t>
            </a:r>
            <a:r>
              <a:rPr lang="ru-RU" sz="3200" dirty="0" err="1">
                <a:solidFill>
                  <a:srgbClr val="1F3864"/>
                </a:solidFill>
                <a:latin typeface="Calibri"/>
                <a:cs typeface="Calibri"/>
              </a:rPr>
              <a:t>Гина</a:t>
            </a:r>
            <a:r>
              <a:rPr lang="ru-RU" sz="3200" dirty="0">
                <a:solidFill>
                  <a:srgbClr val="1F3864"/>
                </a:solidFill>
                <a:latin typeface="Calibri"/>
                <a:cs typeface="Calibri"/>
              </a:rPr>
              <a:t> </a:t>
            </a:r>
          </a:p>
          <a:p>
            <a:pPr algn="ctr">
              <a:buSzPts val="3200"/>
            </a:pPr>
            <a:r>
              <a:rPr lang="ru-RU" sz="3200" dirty="0">
                <a:solidFill>
                  <a:srgbClr val="1F3864"/>
                </a:solidFill>
                <a:latin typeface="Calibri"/>
                <a:cs typeface="Calibri"/>
              </a:rPr>
              <a:t>«Лови ошибку» на уроке русского языка </a:t>
            </a:r>
          </a:p>
          <a:p>
            <a:pPr algn="ctr">
              <a:buSzPts val="3200"/>
            </a:pPr>
            <a:r>
              <a:rPr lang="ru-RU" sz="3200" dirty="0">
                <a:solidFill>
                  <a:srgbClr val="1F3864"/>
                </a:solidFill>
                <a:latin typeface="Calibri"/>
                <a:cs typeface="Calibri"/>
              </a:rPr>
              <a:t>в 4 классе</a:t>
            </a:r>
            <a:endParaRPr sz="3200" dirty="0">
              <a:solidFill>
                <a:srgbClr val="1F3864"/>
              </a:solidFill>
              <a:latin typeface="Calibri"/>
              <a:cs typeface="Calibri"/>
              <a:sym typeface="Calibri"/>
            </a:endParaRPr>
          </a:p>
        </p:txBody>
      </p:sp>
      <p:sp>
        <p:nvSpPr>
          <p:cNvPr id="94" name="Google Shape;94;p1"/>
          <p:cNvSpPr/>
          <p:nvPr/>
        </p:nvSpPr>
        <p:spPr>
          <a:xfrm>
            <a:off x="2125875" y="235950"/>
            <a:ext cx="7226100" cy="138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ru-RU" sz="2800" b="1" i="0" u="none" strike="noStrike" cap="none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Региональный </a:t>
            </a:r>
            <a:r>
              <a:rPr lang="ru-RU" sz="2800" b="1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интенсив</a:t>
            </a:r>
            <a:r>
              <a:rPr lang="ru-RU" sz="2800" b="1" i="0" u="none" strike="noStrike" cap="none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 sz="2800" b="1" i="0" u="none" strike="noStrike" cap="none">
              <a:solidFill>
                <a:srgbClr val="1F3864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ru-RU" sz="2800" b="1" i="0" u="none" strike="noStrike" cap="none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«</a:t>
            </a:r>
            <a:r>
              <a:rPr lang="ru-RU" sz="2800" b="1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Конструирование урока: от идеи до результата</a:t>
            </a:r>
            <a:r>
              <a:rPr lang="ru-RU" sz="2800" b="1" i="0" u="none" strike="noStrike" cap="none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»</a:t>
            </a:r>
            <a:endParaRPr sz="1400" b="1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5" name="Google Shape;95;p1"/>
          <p:cNvSpPr/>
          <p:nvPr/>
        </p:nvSpPr>
        <p:spPr>
          <a:xfrm>
            <a:off x="5388652" y="4352940"/>
            <a:ext cx="5128054" cy="8678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ru-RU" sz="1800" b="1" i="1" dirty="0">
                <a:solidFill>
                  <a:srgbClr val="1D3152"/>
                </a:solidFill>
                <a:latin typeface="Calibri"/>
                <a:cs typeface="Calibri"/>
                <a:sym typeface="Calibri"/>
              </a:rPr>
              <a:t>Глаголева Виктория Павловна 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ru-RU" sz="1800" b="1" i="1" u="none" strike="noStrike" cap="none" dirty="0">
                <a:solidFill>
                  <a:srgbClr val="1D3152"/>
                </a:solidFill>
                <a:latin typeface="Calibri"/>
                <a:ea typeface="Calibri"/>
                <a:cs typeface="Calibri"/>
                <a:sym typeface="Calibri"/>
              </a:rPr>
              <a:t>Учитель начальных классов</a:t>
            </a:r>
          </a:p>
          <a:p>
            <a:pPr lvl="0" algn="ctr">
              <a:lnSpc>
                <a:spcPct val="70000"/>
              </a:lnSpc>
              <a:buSzPts val="1800"/>
            </a:pPr>
            <a:r>
              <a:rPr lang="ru-RU" sz="1800" b="1" i="1" dirty="0">
                <a:solidFill>
                  <a:srgbClr val="1D3152"/>
                </a:solidFill>
                <a:latin typeface="Calibri"/>
                <a:ea typeface="Calibri"/>
                <a:cs typeface="Calibri"/>
                <a:sym typeface="Calibri"/>
              </a:rPr>
              <a:t>МБОУ </a:t>
            </a:r>
            <a:r>
              <a:rPr lang="ru-RU" sz="1800" b="1" i="1" dirty="0" err="1">
                <a:solidFill>
                  <a:srgbClr val="1D3152"/>
                </a:solidFill>
                <a:latin typeface="Calibri"/>
                <a:ea typeface="Calibri"/>
                <a:cs typeface="Calibri"/>
                <a:sym typeface="Calibri"/>
              </a:rPr>
              <a:t>Лесногородская</a:t>
            </a:r>
            <a:r>
              <a:rPr lang="ru-RU" sz="1800" b="1" i="1" dirty="0">
                <a:solidFill>
                  <a:srgbClr val="1D3152"/>
                </a:solidFill>
                <a:latin typeface="Calibri"/>
                <a:ea typeface="Calibri"/>
                <a:cs typeface="Calibri"/>
                <a:sym typeface="Calibri"/>
              </a:rPr>
              <a:t> СОШ</a:t>
            </a:r>
          </a:p>
          <a:p>
            <a:pPr lvl="0" algn="ctr">
              <a:lnSpc>
                <a:spcPct val="70000"/>
              </a:lnSpc>
              <a:buSzPts val="1800"/>
            </a:pPr>
            <a:r>
              <a:rPr lang="ru-RU" sz="1800" b="1" i="1" dirty="0">
                <a:solidFill>
                  <a:srgbClr val="1D3152"/>
                </a:solidFill>
                <a:latin typeface="Calibri"/>
                <a:ea typeface="Calibri"/>
                <a:cs typeface="Calibri"/>
                <a:sym typeface="Calibri"/>
              </a:rPr>
              <a:t>Одинцовский городской округ</a:t>
            </a:r>
            <a:endParaRPr sz="1800" b="1" i="1" u="none" strike="noStrike" cap="none" dirty="0">
              <a:solidFill>
                <a:srgbClr val="1D3152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A7D064CB-E62D-5BA1-1433-8EE69D68E4E5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600" b="0" i="0" u="none" strike="noStrike" cap="none" normalizeH="0" baseline="0" dirty="0">
                <a:ln>
                  <a:noFill/>
                </a:ln>
                <a:solidFill>
                  <a:srgbClr val="E8E8E8"/>
                </a:solidFill>
                <a:effectLst/>
                <a:latin typeface="Google Sans"/>
              </a:rPr>
              <a:t>МБОУ </a:t>
            </a:r>
            <a:r>
              <a:rPr kumimoji="0" lang="ru-RU" altLang="ru-RU" sz="1600" b="0" i="0" u="none" strike="noStrike" cap="none" normalizeH="0" baseline="0" dirty="0" err="1">
                <a:ln>
                  <a:noFill/>
                </a:ln>
                <a:solidFill>
                  <a:srgbClr val="E8E8E8"/>
                </a:solidFill>
                <a:effectLst/>
                <a:latin typeface="Google Sans"/>
              </a:rPr>
              <a:t>Лесногородская</a:t>
            </a:r>
            <a:r>
              <a:rPr kumimoji="0" lang="ru-RU" altLang="ru-RU" sz="1600" b="0" i="0" u="none" strike="noStrike" cap="none" normalizeH="0" baseline="0" dirty="0">
                <a:ln>
                  <a:noFill/>
                </a:ln>
                <a:solidFill>
                  <a:srgbClr val="E8E8E8"/>
                </a:solidFill>
                <a:effectLst/>
                <a:latin typeface="Google Sans"/>
              </a:rPr>
              <a:t> СОШ</a:t>
            </a:r>
            <a:endParaRPr kumimoji="0" lang="ru-RU" altLang="ru-RU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B14FC12F-7061-6BF8-10E9-C291C1E8CAE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" y="15240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600" b="0" i="0" u="none" strike="noStrike" cap="none" normalizeH="0" baseline="0" dirty="0">
                <a:ln>
                  <a:noFill/>
                </a:ln>
                <a:solidFill>
                  <a:srgbClr val="E8E8E8"/>
                </a:solidFill>
                <a:effectLst/>
                <a:latin typeface="Google Sans"/>
              </a:rPr>
              <a:t>МБОУ </a:t>
            </a:r>
            <a:r>
              <a:rPr kumimoji="0" lang="ru-RU" altLang="ru-RU" sz="1600" b="0" i="0" u="none" strike="noStrike" cap="none" normalizeH="0" baseline="0" dirty="0" err="1">
                <a:ln>
                  <a:noFill/>
                </a:ln>
                <a:solidFill>
                  <a:srgbClr val="E8E8E8"/>
                </a:solidFill>
                <a:effectLst/>
                <a:latin typeface="Google Sans"/>
              </a:rPr>
              <a:t>Лесногородская</a:t>
            </a:r>
            <a:r>
              <a:rPr kumimoji="0" lang="ru-RU" altLang="ru-RU" sz="1600" b="0" i="0" u="none" strike="noStrike" cap="none" normalizeH="0" baseline="0" dirty="0">
                <a:ln>
                  <a:noFill/>
                </a:ln>
                <a:solidFill>
                  <a:srgbClr val="E8E8E8"/>
                </a:solidFill>
                <a:effectLst/>
                <a:latin typeface="Google Sans"/>
              </a:rPr>
              <a:t> СОШ</a:t>
            </a:r>
            <a:endParaRPr kumimoji="0" lang="ru-RU" altLang="ru-RU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p2"/>
          <p:cNvSpPr txBox="1">
            <a:spLocks noGrp="1"/>
          </p:cNvSpPr>
          <p:nvPr>
            <p:ph type="body" idx="1"/>
          </p:nvPr>
        </p:nvSpPr>
        <p:spPr>
          <a:xfrm>
            <a:off x="306859" y="1387759"/>
            <a:ext cx="9611498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92500" lnSpcReduction="10000"/>
          </a:bodyPr>
          <a:lstStyle/>
          <a:p>
            <a:pPr marL="228600" indent="-50800">
              <a:spcBef>
                <a:spcPts val="0"/>
              </a:spcBef>
              <a:buSzPts val="2800"/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Цель: создание условий для развития внимательности, умения анализировать текст и исправлять ошибки посредством применения приёма «Лови ошибку».</a:t>
            </a:r>
          </a:p>
          <a:p>
            <a:pPr marL="228600" indent="-50800">
              <a:spcBef>
                <a:spcPts val="0"/>
              </a:spcBef>
              <a:buSzPts val="2800"/>
              <a:buNone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28600" lvl="0" indent="-508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endParaRPr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28600" lvl="0" indent="-508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Задачи: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Научить учащихся замечать грамматические и орфографические ошибки.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Формировать навык самоконтроля и анализа письменной речи.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Повысить интерес к учебной деятельности через игровую форму.</a:t>
            </a:r>
          </a:p>
          <a:p>
            <a:pPr marL="228600" lvl="0" indent="-508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endParaRPr dirty="0"/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5F37F6B1-744E-C766-38E4-E662C7101D0B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13538" t="16837" r="17292" b="13994"/>
          <a:stretch>
            <a:fillRect/>
          </a:stretch>
        </p:blipFill>
        <p:spPr>
          <a:xfrm>
            <a:off x="10066638" y="3978876"/>
            <a:ext cx="2125362" cy="19671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2CB4941F-2143-A08D-0B9A-F7F03B9F15F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7973" l="10000" r="97162">
                        <a14:foregroundMark x1="51757" y1="34324" x2="42973" y2="20541"/>
                        <a14:foregroundMark x1="52432" y1="25541" x2="44054" y2="16892"/>
                        <a14:foregroundMark x1="44054" y1="16892" x2="30405" y2="20946"/>
                        <a14:foregroundMark x1="30405" y1="20946" x2="26236" y2="34803"/>
                        <a14:foregroundMark x1="50261" y1="44347" x2="52604" y2="42805"/>
                        <a14:foregroundMark x1="57215" y1="21393" x2="54054" y2="15946"/>
                        <a14:foregroundMark x1="54054" y1="15946" x2="37027" y2="12432"/>
                        <a14:foregroundMark x1="37027" y1="12432" x2="24886" y2="23411"/>
                        <a14:foregroundMark x1="80405" y1="92838" x2="92027" y2="98108"/>
                        <a14:foregroundMark x1="92027" y1="98108" x2="90676" y2="93108"/>
                        <a14:foregroundMark x1="91351" y1="92703" x2="97162" y2="97838"/>
                        <a14:foregroundMark x1="61216" y1="57703" x2="54324" y2="50000"/>
                        <a14:foregroundMark x1="54324" y1="50000" x2="54324" y2="50000"/>
                        <a14:foregroundMark x1="49054" y1="31351" x2="27838" y2="22703"/>
                        <a14:foregroundMark x1="27838" y1="22703" x2="36757" y2="28243"/>
                        <a14:foregroundMark x1="36757" y1="28243" x2="38784" y2="28243"/>
                        <a14:foregroundMark x1="51486" y1="43514" x2="53378" y2="46351"/>
                        <a14:backgroundMark x1="54324" y1="40811" x2="60946" y2="24324"/>
                        <a14:backgroundMark x1="57432" y1="39054" x2="60135" y2="27838"/>
                        <a14:backgroundMark x1="60135" y1="27838" x2="59865" y2="42297"/>
                        <a14:backgroundMark x1="59865" y1="42297" x2="52162" y2="40811"/>
                        <a14:backgroundMark x1="60676" y1="26622" x2="59054" y2="22703"/>
                        <a14:backgroundMark x1="60946" y1="29054" x2="57703" y2="39189"/>
                        <a14:backgroundMark x1="57703" y1="39189" x2="56216" y2="39459"/>
                        <a14:backgroundMark x1="47027" y1="45811" x2="35946" y2="45405"/>
                        <a14:backgroundMark x1="35946" y1="45405" x2="47297" y2="45541"/>
                        <a14:backgroundMark x1="60541" y1="27703" x2="57973" y2="21216"/>
                        <a14:backgroundMark x1="31622" y1="43243" x2="28919" y2="40270"/>
                        <a14:backgroundMark x1="58243" y1="21351" x2="58514" y2="27973"/>
                        <a14:backgroundMark x1="25270" y1="35676" x2="36081" y2="44189"/>
                        <a14:backgroundMark x1="22973" y1="23514" x2="23243" y2="28514"/>
                        <a14:backgroundMark x1="52794" y1="42745" x2="52297" y2="42027"/>
                        <a14:backgroundMark x1="48649" y1="47162" x2="49324" y2="46622"/>
                        <a14:backgroundMark x1="47568" y1="44595" x2="49730" y2="47432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253984" y="2656512"/>
            <a:ext cx="4364736" cy="4364736"/>
          </a:xfrm>
          <a:prstGeom prst="rect">
            <a:avLst/>
          </a:prstGeom>
        </p:spPr>
      </p:pic>
      <p:sp>
        <p:nvSpPr>
          <p:cNvPr id="107" name="Google Shape;107;g3352f216e9d_0_0"/>
          <p:cNvSpPr txBox="1">
            <a:spLocks noGrp="1"/>
          </p:cNvSpPr>
          <p:nvPr>
            <p:ph type="body" idx="1"/>
          </p:nvPr>
        </p:nvSpPr>
        <p:spPr>
          <a:xfrm>
            <a:off x="516487" y="1253400"/>
            <a:ext cx="10515600" cy="435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114300" indent="0" algn="ctr">
              <a:buNone/>
            </a:pP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Приём «Лови ошибку»: учащимся предлагается текст с преднамеренно допущенными ошибками.</a:t>
            </a:r>
          </a:p>
          <a:p>
            <a:pPr marL="114300" indent="0" algn="ctr">
              <a:buNone/>
            </a:pP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Задача учеников — найти и исправить ошибки.</a:t>
            </a:r>
          </a:p>
          <a:p>
            <a:pPr marL="114300" indent="0" algn="ctr">
              <a:buNone/>
            </a:pP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Формирует: внимательность, навыки редактирования текста, умение аргументировать свои исправления.</a:t>
            </a:r>
          </a:p>
          <a:p>
            <a:pPr marL="114300" indent="0" algn="ctr">
              <a:buNone/>
            </a:pP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Может использоваться как на уроках русского языка, так и на других предметах.</a:t>
            </a:r>
          </a:p>
          <a:p>
            <a:pPr marL="228600" lvl="0" indent="-508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endParaRPr dirty="0"/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p3"/>
          <p:cNvSpPr txBox="1">
            <a:spLocks noGrp="1"/>
          </p:cNvSpPr>
          <p:nvPr>
            <p:ph type="title" idx="4294967295"/>
          </p:nvPr>
        </p:nvSpPr>
        <p:spPr>
          <a:xfrm>
            <a:off x="2487900" y="-398815"/>
            <a:ext cx="9704100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alibri"/>
              <a:buNone/>
            </a:pPr>
            <a:endParaRPr dirty="0"/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alibri"/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Практическая значимость</a:t>
            </a:r>
            <a:endParaRPr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6A3909E-AB50-E506-0F4E-4A3076908854}"/>
              </a:ext>
            </a:extLst>
          </p:cNvPr>
          <p:cNvSpPr txBox="1"/>
          <p:nvPr/>
        </p:nvSpPr>
        <p:spPr>
          <a:xfrm>
            <a:off x="780288" y="1323305"/>
            <a:ext cx="10887456" cy="45243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Тема урока: «Словосочетание»</a:t>
            </a:r>
          </a:p>
          <a:p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Класс: 4</a:t>
            </a:r>
          </a:p>
          <a:p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Предмет: Русский язык.</a:t>
            </a:r>
          </a:p>
          <a:p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Этап урока: закрепление изученного материала.</a:t>
            </a:r>
          </a:p>
          <a:p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Возможные варианты применения: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Проверка домашнего задания;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Фронтальная работа с текстом;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Работа в парах или группах.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8ED4953D-D5C1-8E12-9F04-FF146FDD1AA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75123">
            <a:off x="8967056" y="3502809"/>
            <a:ext cx="2964199" cy="255662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4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Применение приема на уроке</a:t>
            </a:r>
            <a:endParaRPr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588A2D5-2FBD-627D-3828-127206CAF2E3}"/>
              </a:ext>
            </a:extLst>
          </p:cNvPr>
          <p:cNvSpPr txBox="1"/>
          <p:nvPr/>
        </p:nvSpPr>
        <p:spPr>
          <a:xfrm>
            <a:off x="330057" y="2057400"/>
            <a:ext cx="4918259" cy="4001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уроке учащимся был предложен текст с преднамеренными ошибками (например, неправильное согласование, пропущенные знаки препинания).</a:t>
            </a:r>
          </a:p>
          <a:p>
            <a:pPr algn="ctr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Дети работали парами: находили ошибки, исправляли и объясняли свои исправления.</a:t>
            </a:r>
          </a:p>
          <a:p>
            <a:pPr algn="ctr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После выполнения было коллективное обсуждение.</a:t>
            </a:r>
          </a:p>
          <a:p>
            <a:endParaRPr lang="ru-RU" dirty="0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B088A47A-DC05-CEC1-567E-6E71789634E1}"/>
              </a:ext>
            </a:extLst>
          </p:cNvPr>
          <p:cNvPicPr>
            <a:picLocks noGrp="1" noChangeAspect="1"/>
          </p:cNvPicPr>
          <p:nvPr>
            <p:ph type="pic" idx="2"/>
          </p:nvPr>
        </p:nvPicPr>
        <p:blipFill>
          <a:blip r:embed="rId3"/>
          <a:srcRect t="10520" b="10520"/>
          <a:stretch>
            <a:fillRect/>
          </a:stretch>
        </p:blipFill>
        <p:spPr>
          <a:xfrm>
            <a:off x="5281756" y="371951"/>
            <a:ext cx="3741058" cy="3741058"/>
          </a:xfrm>
          <a:prstGeom prst="roundRect">
            <a:avLst/>
          </a:prstGeom>
          <a:noFill/>
          <a:ln>
            <a:noFill/>
          </a:ln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2087D651-AE9A-51EF-EA16-2A0E3362354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25851" y="2242480"/>
            <a:ext cx="3741058" cy="3741058"/>
          </a:xfrm>
          <a:prstGeom prst="roundRect">
            <a:avLst/>
          </a:prstGeom>
        </p:spPr>
      </p:pic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DB9DDE8E-31C6-4373-AE63-344F001EAD5B}"/>
              </a:ext>
            </a:extLst>
          </p:cNvPr>
          <p:cNvSpPr txBox="1"/>
          <p:nvPr/>
        </p:nvSpPr>
        <p:spPr>
          <a:xfrm>
            <a:off x="950482" y="1297457"/>
            <a:ext cx="11241518" cy="49552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514350" indent="-514350">
              <a:buFont typeface="Arial" panose="020B0604020202020204" pitchFamily="34" charset="0"/>
              <a:buChar char="•"/>
            </a:pP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Сегодня в школе мы готовились к празднику.</a:t>
            </a:r>
          </a:p>
          <a:p>
            <a:pPr marL="514350" indent="-514350">
              <a:buFont typeface="Arial" panose="020B0604020202020204" pitchFamily="34" charset="0"/>
              <a:buChar char="•"/>
            </a:pP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Мы украсили класс яркими шарики и рисунками. </a:t>
            </a:r>
          </a:p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(Ошибка: нарушено согласование в словосочетании «яркими шарики».)</a:t>
            </a:r>
          </a:p>
          <a:p>
            <a:pPr marL="514350" indent="-514350">
              <a:buFont typeface="Arial" panose="020B0604020202020204" pitchFamily="34" charset="0"/>
              <a:buChar char="•"/>
            </a:pP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 попросил нас подойти к доски и решить задачу. </a:t>
            </a:r>
          </a:p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(Ошибка: нарушено управление в словосочетании «к доски».)</a:t>
            </a:r>
          </a:p>
          <a:p>
            <a:pPr marL="514350" indent="-514350">
              <a:buFont typeface="Arial" panose="020B0604020202020204" pitchFamily="34" charset="0"/>
              <a:buChar char="•"/>
            </a:pP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После уроков мы весело играли во дворе.</a:t>
            </a:r>
          </a:p>
          <a:p>
            <a:pPr marL="514350" indent="-514350">
              <a:buFont typeface="Arial" panose="020B0604020202020204" pitchFamily="34" charset="0"/>
              <a:buChar char="•"/>
            </a:pP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Мы хотели продолжать играть но пошёл дождь.</a:t>
            </a:r>
          </a:p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(Ошибка: пропущена запятая перед союзом «но».)</a:t>
            </a:r>
          </a:p>
          <a:p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C6299A5-8C8F-004E-D331-FFDE47EA83CD}"/>
              </a:ext>
            </a:extLst>
          </p:cNvPr>
          <p:cNvSpPr txBox="1"/>
          <p:nvPr/>
        </p:nvSpPr>
        <p:spPr>
          <a:xfrm>
            <a:off x="1902940" y="368746"/>
            <a:ext cx="7599406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слайде представлено задание, с которым работали учащиеся на уроке. </a:t>
            </a:r>
          </a:p>
          <a:p>
            <a:pPr algn="ctr"/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Важно отметить, что ошибки были не во всех предложениях, поэтому требовалась внимательность и умение анализировать.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2702194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60390916-4CCC-04F2-3D77-72E1FF67643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0" contrast="-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64897" y="3315352"/>
            <a:ext cx="5342263" cy="1607388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4338168E-F10D-BE3C-851D-CD87C9C4CDE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40000" contrast="-20000"/>
                    </a14:imgEffect>
                  </a14:imgLayer>
                </a14:imgProps>
              </a:ext>
            </a:extLst>
          </a:blip>
          <a:srcRect b="10561"/>
          <a:stretch>
            <a:fillRect/>
          </a:stretch>
        </p:blipFill>
        <p:spPr>
          <a:xfrm>
            <a:off x="3223625" y="5117136"/>
            <a:ext cx="5342263" cy="1595988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7CC3FB5E-4235-7FEA-289E-E4A41034C8B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40000" contrast="-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256240" y="3228351"/>
            <a:ext cx="5342263" cy="1607387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91866707-F623-94B1-6815-D8CCD9B396FE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bright="40000" contrast="-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853368" y="1480265"/>
            <a:ext cx="5342263" cy="1607387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0330CFEF-C697-4EB2-7054-95FFDC48B915}"/>
              </a:ext>
            </a:extLst>
          </p:cNvPr>
          <p:cNvSpPr txBox="1"/>
          <p:nvPr/>
        </p:nvSpPr>
        <p:spPr>
          <a:xfrm>
            <a:off x="1911758" y="200793"/>
            <a:ext cx="7225482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Результаты работы учащихся. </a:t>
            </a:r>
          </a:p>
          <a:p>
            <a:pPr algn="ctr"/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Дети работали с раздаточными листами, где отмечали найденные ошибки, а некоторые из них даже выставляли отметки.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1829517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283B52A0-DCB4-B494-732C-08F40C0BAACC}"/>
              </a:ext>
            </a:extLst>
          </p:cNvPr>
          <p:cNvSpPr txBox="1"/>
          <p:nvPr/>
        </p:nvSpPr>
        <p:spPr>
          <a:xfrm>
            <a:off x="288976" y="1088878"/>
            <a:ext cx="6729663" cy="489364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Применение приёма А.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Гина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«Лови ошибку» на уроке русского языка в 4 классе показало его высокую эффективность для закрепления изученного материала. Приём способствует развитию внимательности, самоконтроля, умения работать с информацией и аргументировать свои действия, а также повышает интерес и активность учащихся на уроке. Его можно использовать на разных этапах урока, как для введения темы, так и для закрепления знаний или проверки усвоенного материала, что делает этот приём универсальным и практичным инструментом в работе учителя.</a:t>
            </a: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98DFE204-20E0-A0EC-5351-01CEC092AB8C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1852" t="18198" r="7027"/>
          <a:stretch>
            <a:fillRect/>
          </a:stretch>
        </p:blipFill>
        <p:spPr>
          <a:xfrm>
            <a:off x="7293980" y="1245191"/>
            <a:ext cx="4609044" cy="4581019"/>
          </a:xfrm>
          <a:prstGeom prst="roundRect">
            <a:avLst/>
          </a:prstGeom>
        </p:spPr>
      </p:pic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p6"/>
          <p:cNvSpPr/>
          <p:nvPr/>
        </p:nvSpPr>
        <p:spPr>
          <a:xfrm>
            <a:off x="2448387" y="969245"/>
            <a:ext cx="6729600" cy="88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3600"/>
              <a:buFont typeface="Calibri"/>
              <a:buNone/>
            </a:pPr>
            <a:r>
              <a:rPr lang="ru-RU" sz="3600" b="1" i="0" u="none" strike="noStrike" cap="none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Мы открыты 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3600"/>
              <a:buFont typeface="Calibri"/>
              <a:buNone/>
            </a:pPr>
            <a:r>
              <a:rPr lang="ru-RU" sz="3600" b="1" i="0" u="none" strike="noStrike" cap="none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для сотрудничества и новых идей</a:t>
            </a:r>
            <a:endParaRPr sz="3600" b="1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30" name="Google Shape;130;p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1198508"/>
            <a:ext cx="12192000" cy="50741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1_Тема Office">
  <a:themeElements>
    <a:clrScheme name="Стандартная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81</TotalTime>
  <Words>445</Words>
  <Application>Microsoft Macintosh PowerPoint</Application>
  <PresentationFormat>Широкоэкранный</PresentationFormat>
  <Paragraphs>56</Paragraphs>
  <Slides>9</Slides>
  <Notes>7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4" baseType="lpstr">
      <vt:lpstr>Arial</vt:lpstr>
      <vt:lpstr>Calibri</vt:lpstr>
      <vt:lpstr>Google Sans</vt:lpstr>
      <vt:lpstr>Times New Roman</vt:lpstr>
      <vt:lpstr>1_Тема Office</vt:lpstr>
      <vt:lpstr>Презентация PowerPoint</vt:lpstr>
      <vt:lpstr>Презентация PowerPoint</vt:lpstr>
      <vt:lpstr>Презентация PowerPoint</vt:lpstr>
      <vt:lpstr> Практическая значимость</vt:lpstr>
      <vt:lpstr>Применение приема на уроке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User</dc:creator>
  <cp:lastModifiedBy>Вика Дудукало</cp:lastModifiedBy>
  <cp:revision>14</cp:revision>
  <dcterms:created xsi:type="dcterms:W3CDTF">2024-01-14T08:39:34Z</dcterms:created>
  <dcterms:modified xsi:type="dcterms:W3CDTF">2026-03-31T14:35:44Z</dcterms:modified>
</cp:coreProperties>
</file>